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2" r:id="rId3"/>
    <p:sldId id="273" r:id="rId4"/>
    <p:sldId id="281" r:id="rId5"/>
    <p:sldId id="280" r:id="rId6"/>
    <p:sldId id="278" r:id="rId7"/>
    <p:sldId id="276" r:id="rId8"/>
    <p:sldId id="285" r:id="rId9"/>
    <p:sldId id="290" r:id="rId10"/>
    <p:sldId id="288" r:id="rId11"/>
    <p:sldId id="298" r:id="rId12"/>
    <p:sldId id="30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A"/>
    <a:srgbClr val="002776"/>
    <a:srgbClr val="013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857ED3-F3A3-4F99-8E9F-5AA54598A711}" v="191" dt="2020-04-20T22:02:00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86445" autoAdjust="0"/>
  </p:normalViewPr>
  <p:slideViewPr>
    <p:cSldViewPr>
      <p:cViewPr varScale="1">
        <p:scale>
          <a:sx n="86" d="100"/>
          <a:sy n="86" d="100"/>
        </p:scale>
        <p:origin x="1397" y="67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66B1AB-DB46-4F9D-8881-E21D57FA65D2}" type="datetimeFigureOut">
              <a:rPr lang="ru-RU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D65C47-30DF-489E-95F1-06C619967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623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01EB84-99E5-4C32-9255-DD6B2B0A8E68}" type="datetimeFigureOut">
              <a:rPr lang="ru-RU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F84A80-5288-407C-A822-8E20B85F0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799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B4522A-F1E2-4A7C-A651-3683E267EC5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6929291-5368-4007-83D2-078FD6D4A33D}" type="datetimeFigureOut">
              <a:rPr lang="ru-RU" smtClean="0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3594563-2A84-4473-9034-85CA9C9710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50427808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E507EE-DF11-4C99-B401-18194358287A}" type="datetimeFigureOut">
              <a:rPr lang="ru-RU" smtClean="0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53EC9-E019-46E3-A90A-E731B85A13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03424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8FBB06-E09A-473A-9508-B9534B1620CA}" type="datetimeFigureOut">
              <a:rPr lang="ru-RU" smtClean="0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C56A8-3BFE-4510-A637-B0BA2236E6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20285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654F7E-2929-49BC-A70A-8F8911495FA7}" type="datetimeFigureOut">
              <a:rPr lang="ru-RU" smtClean="0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503A7-1507-4A17-A3DF-F59243A1A3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43618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8E95D21-62E1-443B-B50B-00E86668002B}" type="datetimeFigureOut">
              <a:rPr lang="ru-RU" smtClean="0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02303BB-648E-405F-873E-8B780A077C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50572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CB76A6-B684-447E-B623-5AF4BAF1AA0B}" type="datetimeFigureOut">
              <a:rPr lang="ru-RU" smtClean="0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41EDE-3BEF-431A-BA0B-B4486C596F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065040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B42D67-5DCD-4DEE-8995-67118906C43E}" type="datetimeFigureOut">
              <a:rPr lang="ru-RU" smtClean="0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B3D9A-A99D-4D99-A17B-B2AFC3762C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8932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2490B-E756-44A0-B6FC-D88DF4E1509F}" type="datetimeFigureOut">
              <a:rPr lang="ru-RU" smtClean="0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C5192-1458-44FE-A5F1-319DA9D2C8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62730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920B74-FA2C-4189-B364-A9A233DF6CBB}" type="datetimeFigureOut">
              <a:rPr lang="ru-RU" smtClean="0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7ADEA-DDE1-423B-8AFA-37C75C831B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68561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304DF18-F0DB-4987-80AD-CDF6DAD9FD2E}" type="datetimeFigureOut">
              <a:rPr lang="ru-RU" smtClean="0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A447BE3-EEB5-49E6-AAE9-ECA801A4EF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656759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6F9AC44-5369-4009-A889-35251F33B6BB}" type="datetimeFigureOut">
              <a:rPr lang="ru-RU" smtClean="0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C94C6B-EB64-416C-8DA6-A71FA2C40A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8248498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2C38F71-454B-4DE0-A530-DEA88FBF3FBA}" type="datetimeFigureOut">
              <a:rPr lang="ru-RU" smtClean="0"/>
              <a:pPr>
                <a:defRPr/>
              </a:pPr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8A73C8C-98AA-4AAA-979C-F7949325F5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303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r"/>
  </p:transition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417740"/>
            <a:ext cx="7892992" cy="180654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cs typeface="Tahoma"/>
              </a:rPr>
              <a:t>Развитие мелкой моторики пальцев рук у детей раннего возраста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56991" y="260648"/>
            <a:ext cx="5357850" cy="86177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dirty="0">
                <a:latin typeface="Times New Roman"/>
                <a:cs typeface="Times New Roman"/>
              </a:rPr>
              <a:t>                 </a:t>
            </a:r>
            <a:r>
              <a:rPr lang="ru-RU" sz="1800" dirty="0">
                <a:latin typeface="Times New Roman"/>
                <a:cs typeface="Times New Roman"/>
              </a:rPr>
              <a:t>МОУ </a:t>
            </a:r>
            <a:r>
              <a:rPr lang="ru-RU" dirty="0">
                <a:latin typeface="Times New Roman"/>
                <a:cs typeface="Times New Roman"/>
              </a:rPr>
              <a:t>«СРЕДНЯЯ ШКОЛА №91 «</a:t>
            </a:r>
            <a:r>
              <a:rPr lang="ru-RU" dirty="0" err="1">
                <a:latin typeface="Times New Roman"/>
                <a:cs typeface="Times New Roman"/>
              </a:rPr>
              <a:t>ИнТех</a:t>
            </a:r>
            <a:r>
              <a:rPr lang="ru-RU" dirty="0">
                <a:latin typeface="Times New Roman"/>
                <a:cs typeface="Times New Roman"/>
              </a:rPr>
              <a:t>»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5929330"/>
            <a:ext cx="1099468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ru-RU" dirty="0">
                <a:latin typeface="Arial"/>
                <a:cs typeface="Arial"/>
              </a:rPr>
              <a:t>2023 год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16D652-065B-47DB-9752-EFD1E39B7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t="32317" r="33463" b="31112"/>
          <a:stretch/>
        </p:blipFill>
        <p:spPr bwMode="auto">
          <a:xfrm>
            <a:off x="6820935" y="196798"/>
            <a:ext cx="887622" cy="63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BDCAE6B-2C4F-47AD-888B-69B80915E3ED}"/>
              </a:ext>
            </a:extLst>
          </p:cNvPr>
          <p:cNvSpPr/>
          <p:nvPr/>
        </p:nvSpPr>
        <p:spPr>
          <a:xfrm>
            <a:off x="539552" y="692696"/>
            <a:ext cx="360040" cy="44644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5DEBCA7-5707-4654-B7C0-7C36A43CF595}"/>
              </a:ext>
            </a:extLst>
          </p:cNvPr>
          <p:cNvSpPr/>
          <p:nvPr/>
        </p:nvSpPr>
        <p:spPr>
          <a:xfrm>
            <a:off x="8276700" y="1642838"/>
            <a:ext cx="360040" cy="44644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C798ED-C2D3-4F0B-8CD6-A4252A22CD8F}"/>
              </a:ext>
            </a:extLst>
          </p:cNvPr>
          <p:cNvSpPr/>
          <p:nvPr/>
        </p:nvSpPr>
        <p:spPr>
          <a:xfrm>
            <a:off x="899592" y="691535"/>
            <a:ext cx="2160240" cy="3612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8F8F35-CC01-4DBD-AB6A-38D61F4A1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5728144"/>
            <a:ext cx="2232248" cy="409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Шнуровки –зачем они?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ACBC542C-1167-49B9-8621-60D0966BC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09997"/>
            <a:ext cx="5616624" cy="339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910D4223-4BA8-409C-B219-F227009E3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30" y="3033049"/>
            <a:ext cx="5366370" cy="417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24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8712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Массаж кистей рук и пальцев</a:t>
            </a:r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D1C00420-CD9C-4BD4-A074-BD5098388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67" t="42066" r="20557" b="10012"/>
          <a:stretch/>
        </p:blipFill>
        <p:spPr>
          <a:xfrm>
            <a:off x="1415958" y="1916832"/>
            <a:ext cx="6555107" cy="3231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548680"/>
            <a:ext cx="5399088" cy="64770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Заключение 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A638FC27-0C7D-4546-B9B2-E0E5377F1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80" y="2636912"/>
            <a:ext cx="5399088" cy="405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6A14AF10-6473-488F-927C-3A1350C50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0101" r="17713" b="-2499"/>
          <a:stretch/>
        </p:blipFill>
        <p:spPr bwMode="auto">
          <a:xfrm>
            <a:off x="899592" y="1160303"/>
            <a:ext cx="4176464" cy="453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Значение мелкой моторики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8700" y="2590800"/>
            <a:ext cx="7200900" cy="358140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рук;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развития; 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пальцев.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" y="1437868"/>
            <a:ext cx="8229600" cy="4768865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умения производить точные движения кистью и пальцами рук;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способности координированной работы рук со зрительным восприятием;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творческую активность, пространственное мышление, фантазию;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уважительное отношение к своему и чужому труду.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900" cy="14859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Что такое мелкая моторика?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26699"/>
            <a:ext cx="7200900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Мелкая моторика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одна из сторон двигательной сферы, которая непосредственно связана с овладением предметными действиями, развитием продуктивных видов деятельности, письмом, речью ребенка.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36022"/>
            <a:ext cx="7775575" cy="647700"/>
          </a:xfrm>
        </p:spPr>
        <p:txBody>
          <a:bodyPr>
            <a:normAutofit fontScale="92500"/>
          </a:bodyPr>
          <a:lstStyle/>
          <a:p>
            <a:pPr algn="ctr">
              <a:buFontTx/>
              <a:buNone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развития мелкой моторики</a:t>
            </a:r>
            <a:endParaRPr lang="ru-RU" sz="40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100" name="Oval 4"/>
          <p:cNvSpPr>
            <a:spLocks noChangeArrowheads="1"/>
          </p:cNvSpPr>
          <p:nvPr/>
        </p:nvSpPr>
        <p:spPr bwMode="auto">
          <a:xfrm>
            <a:off x="558353" y="2828410"/>
            <a:ext cx="3024188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2101" name="Oval 5"/>
          <p:cNvSpPr>
            <a:spLocks noChangeArrowheads="1"/>
          </p:cNvSpPr>
          <p:nvPr/>
        </p:nvSpPr>
        <p:spPr bwMode="auto">
          <a:xfrm>
            <a:off x="611560" y="980281"/>
            <a:ext cx="2880940" cy="1151731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2102" name="Oval 6"/>
          <p:cNvSpPr>
            <a:spLocks noChangeArrowheads="1"/>
          </p:cNvSpPr>
          <p:nvPr/>
        </p:nvSpPr>
        <p:spPr bwMode="auto">
          <a:xfrm>
            <a:off x="677300" y="4461523"/>
            <a:ext cx="3024187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2103" name="Oval 7"/>
          <p:cNvSpPr>
            <a:spLocks noChangeArrowheads="1"/>
          </p:cNvSpPr>
          <p:nvPr/>
        </p:nvSpPr>
        <p:spPr bwMode="auto">
          <a:xfrm>
            <a:off x="3059113" y="1844675"/>
            <a:ext cx="3024187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2104" name="Oval 8"/>
          <p:cNvSpPr>
            <a:spLocks noChangeArrowheads="1"/>
          </p:cNvSpPr>
          <p:nvPr/>
        </p:nvSpPr>
        <p:spPr bwMode="auto">
          <a:xfrm>
            <a:off x="5795963" y="2708275"/>
            <a:ext cx="3024187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2105" name="Oval 9"/>
          <p:cNvSpPr>
            <a:spLocks noChangeArrowheads="1"/>
          </p:cNvSpPr>
          <p:nvPr/>
        </p:nvSpPr>
        <p:spPr bwMode="auto">
          <a:xfrm>
            <a:off x="5867400" y="4365625"/>
            <a:ext cx="3024188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2106" name="Oval 10"/>
          <p:cNvSpPr>
            <a:spLocks noChangeArrowheads="1"/>
          </p:cNvSpPr>
          <p:nvPr/>
        </p:nvSpPr>
        <p:spPr bwMode="auto">
          <a:xfrm>
            <a:off x="6500826" y="1052513"/>
            <a:ext cx="2319324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Крышки</a:t>
            </a:r>
          </a:p>
        </p:txBody>
      </p:sp>
      <p:sp>
        <p:nvSpPr>
          <p:cNvPr id="132107" name="Oval 11"/>
          <p:cNvSpPr>
            <a:spLocks noChangeArrowheads="1"/>
          </p:cNvSpPr>
          <p:nvPr/>
        </p:nvSpPr>
        <p:spPr bwMode="auto">
          <a:xfrm>
            <a:off x="3203575" y="3573463"/>
            <a:ext cx="3024188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Шнурки</a:t>
            </a:r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1036075" y="1339850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Пластилин</a:t>
            </a:r>
          </a:p>
        </p:txBody>
      </p:sp>
      <p:sp>
        <p:nvSpPr>
          <p:cNvPr id="132111" name="Text Box 15"/>
          <p:cNvSpPr txBox="1">
            <a:spLocks noChangeArrowheads="1"/>
          </p:cNvSpPr>
          <p:nvPr/>
        </p:nvSpPr>
        <p:spPr bwMode="auto">
          <a:xfrm>
            <a:off x="1113455" y="2995612"/>
            <a:ext cx="20161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Крупа, бусы, пуговицы</a:t>
            </a:r>
          </a:p>
        </p:txBody>
      </p:sp>
      <p:sp>
        <p:nvSpPr>
          <p:cNvPr id="132113" name="Text Box 17"/>
          <p:cNvSpPr txBox="1">
            <a:spLocks noChangeArrowheads="1"/>
          </p:cNvSpPr>
          <p:nvPr/>
        </p:nvSpPr>
        <p:spPr bwMode="auto">
          <a:xfrm>
            <a:off x="3492500" y="1989138"/>
            <a:ext cx="20891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Природный</a:t>
            </a:r>
            <a:r>
              <a:rPr lang="ru-RU" sz="2400" dirty="0">
                <a:solidFill>
                  <a:srgbClr val="990033"/>
                </a:solidFill>
              </a:rPr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материал</a:t>
            </a:r>
          </a:p>
        </p:txBody>
      </p:sp>
      <p:sp>
        <p:nvSpPr>
          <p:cNvPr id="132117" name="Text Box 21"/>
          <p:cNvSpPr txBox="1">
            <a:spLocks noChangeArrowheads="1"/>
          </p:cNvSpPr>
          <p:nvPr/>
        </p:nvSpPr>
        <p:spPr bwMode="auto">
          <a:xfrm>
            <a:off x="6372225" y="2997200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Куклы</a:t>
            </a:r>
          </a:p>
        </p:txBody>
      </p:sp>
      <p:sp>
        <p:nvSpPr>
          <p:cNvPr id="132118" name="Oval 22"/>
          <p:cNvSpPr>
            <a:spLocks noChangeArrowheads="1"/>
          </p:cNvSpPr>
          <p:nvPr/>
        </p:nvSpPr>
        <p:spPr bwMode="auto">
          <a:xfrm>
            <a:off x="3132138" y="5300663"/>
            <a:ext cx="3024187" cy="1152525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Краски</a:t>
            </a:r>
          </a:p>
        </p:txBody>
      </p:sp>
      <p:sp>
        <p:nvSpPr>
          <p:cNvPr id="132119" name="Text Box 23"/>
          <p:cNvSpPr txBox="1">
            <a:spLocks noChangeArrowheads="1"/>
          </p:cNvSpPr>
          <p:nvPr/>
        </p:nvSpPr>
        <p:spPr bwMode="auto">
          <a:xfrm>
            <a:off x="1284133" y="4799105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Песок</a:t>
            </a:r>
          </a:p>
        </p:txBody>
      </p:sp>
      <p:sp>
        <p:nvSpPr>
          <p:cNvPr id="132120" name="Text Box 24"/>
          <p:cNvSpPr txBox="1">
            <a:spLocks noChangeArrowheads="1"/>
          </p:cNvSpPr>
          <p:nvPr/>
        </p:nvSpPr>
        <p:spPr bwMode="auto">
          <a:xfrm>
            <a:off x="6443663" y="465296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Прищепки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развития мелкой моторики</a:t>
            </a:r>
          </a:p>
        </p:txBody>
      </p:sp>
      <p:sp>
        <p:nvSpPr>
          <p:cNvPr id="18" name="Облако 17"/>
          <p:cNvSpPr/>
          <p:nvPr/>
        </p:nvSpPr>
        <p:spPr>
          <a:xfrm>
            <a:off x="3357554" y="1571612"/>
            <a:ext cx="2273476" cy="107157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Игры с пластилином</a:t>
            </a:r>
          </a:p>
        </p:txBody>
      </p:sp>
      <p:sp>
        <p:nvSpPr>
          <p:cNvPr id="19" name="Облако 18"/>
          <p:cNvSpPr/>
          <p:nvPr/>
        </p:nvSpPr>
        <p:spPr>
          <a:xfrm>
            <a:off x="714348" y="1785926"/>
            <a:ext cx="2273476" cy="1214446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Пальчиковая гимнастика</a:t>
            </a:r>
          </a:p>
        </p:txBody>
      </p:sp>
      <p:sp>
        <p:nvSpPr>
          <p:cNvPr id="20" name="Облако 19"/>
          <p:cNvSpPr/>
          <p:nvPr/>
        </p:nvSpPr>
        <p:spPr>
          <a:xfrm>
            <a:off x="1441268" y="3000372"/>
            <a:ext cx="2273476" cy="107157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Игры с прищепками</a:t>
            </a:r>
          </a:p>
        </p:txBody>
      </p:sp>
      <p:sp>
        <p:nvSpPr>
          <p:cNvPr id="21" name="Облако 20"/>
          <p:cNvSpPr/>
          <p:nvPr/>
        </p:nvSpPr>
        <p:spPr>
          <a:xfrm>
            <a:off x="6300192" y="1673787"/>
            <a:ext cx="1952766" cy="107157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шнуровки</a:t>
            </a:r>
          </a:p>
        </p:txBody>
      </p:sp>
      <p:sp>
        <p:nvSpPr>
          <p:cNvPr id="22" name="Облако 21"/>
          <p:cNvSpPr/>
          <p:nvPr/>
        </p:nvSpPr>
        <p:spPr>
          <a:xfrm>
            <a:off x="4016648" y="2910562"/>
            <a:ext cx="2825219" cy="1571636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Рисование и раскрашивание</a:t>
            </a:r>
          </a:p>
        </p:txBody>
      </p:sp>
      <p:sp>
        <p:nvSpPr>
          <p:cNvPr id="23" name="Облако 22"/>
          <p:cNvSpPr/>
          <p:nvPr/>
        </p:nvSpPr>
        <p:spPr>
          <a:xfrm>
            <a:off x="7143771" y="3299314"/>
            <a:ext cx="1857388" cy="1500198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Массаж кистей  рук и пальцев</a:t>
            </a:r>
          </a:p>
        </p:txBody>
      </p:sp>
      <p:sp>
        <p:nvSpPr>
          <p:cNvPr id="24" name="Облако 23"/>
          <p:cNvSpPr/>
          <p:nvPr/>
        </p:nvSpPr>
        <p:spPr>
          <a:xfrm>
            <a:off x="6720715" y="5580356"/>
            <a:ext cx="2423285" cy="107157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Пальчиковый театр</a:t>
            </a:r>
          </a:p>
        </p:txBody>
      </p:sp>
      <p:sp>
        <p:nvSpPr>
          <p:cNvPr id="25" name="Облако 24"/>
          <p:cNvSpPr/>
          <p:nvPr/>
        </p:nvSpPr>
        <p:spPr>
          <a:xfrm>
            <a:off x="500319" y="4687381"/>
            <a:ext cx="2701534" cy="178595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Игры с конструкторами и мозаикой</a:t>
            </a:r>
          </a:p>
        </p:txBody>
      </p:sp>
      <p:sp>
        <p:nvSpPr>
          <p:cNvPr id="26" name="Облако 25"/>
          <p:cNvSpPr/>
          <p:nvPr/>
        </p:nvSpPr>
        <p:spPr>
          <a:xfrm>
            <a:off x="3563888" y="4803669"/>
            <a:ext cx="2214578" cy="178595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Игры с крупой, бусинками, пуговицами, камешками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598" y="328212"/>
            <a:ext cx="7200900" cy="1485900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9C3EEC3-5EF8-454D-8ED5-CED90807C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6F7"/>
              </a:clrFrom>
              <a:clrTo>
                <a:srgbClr val="FFF6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92" y="3781357"/>
            <a:ext cx="3966922" cy="223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BFEF856-3BC9-458E-BD1F-F8EC4462E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E9E7"/>
              </a:clrFrom>
              <a:clrTo>
                <a:srgbClr val="F3E9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50250"/>
            <a:ext cx="5403435" cy="412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43493"/>
            <a:ext cx="8229600" cy="1357314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Игры с бусинками, пуговицами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6840760" cy="37999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effectLst/>
                <a:ea typeface="Times New Roman"/>
              </a:rPr>
              <a:t>              </a:t>
            </a:r>
            <a:endParaRPr lang="ru-RU" sz="2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E8D1A14-2E9E-43E8-8A22-BEB51440A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36812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EC75CFD-F922-4A51-8EAB-22C51F4DF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5004048" cy="33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51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44075"/>
            <a:ext cx="8229600" cy="922337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Игры с пластилином</a:t>
            </a: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95BF484-653A-49D8-8194-418349570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7"/>
            <a:ext cx="4824536" cy="321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7785509-0072-42D6-915C-75EC3B7A2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11283"/>
            <a:ext cx="5220072" cy="293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0</TotalTime>
  <Words>201</Words>
  <Application>Microsoft Office PowerPoint</Application>
  <PresentationFormat>Экран (4:3)</PresentationFormat>
  <Paragraphs>42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Franklin Gothic Book</vt:lpstr>
      <vt:lpstr>Times New Roman</vt:lpstr>
      <vt:lpstr>Уголки</vt:lpstr>
      <vt:lpstr>Развитие мелкой моторики пальцев рук у детей раннего возраста</vt:lpstr>
      <vt:lpstr>Значение мелкой моторики</vt:lpstr>
      <vt:lpstr>Задачи:</vt:lpstr>
      <vt:lpstr>Что такое мелкая моторика?</vt:lpstr>
      <vt:lpstr>Презентация PowerPoint</vt:lpstr>
      <vt:lpstr>Способы развития мелкой моторики</vt:lpstr>
      <vt:lpstr>Пальчиковая гимнастика</vt:lpstr>
      <vt:lpstr>Игры с бусинками, пуговицами</vt:lpstr>
      <vt:lpstr>Игры с пластилином</vt:lpstr>
      <vt:lpstr>Шнуровки –зачем они?</vt:lpstr>
      <vt:lpstr> Массаж кистей рук и пальцев</vt:lpstr>
      <vt:lpstr>Заключение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пальцев рук</dc:title>
  <dc:creator/>
  <cp:lastModifiedBy/>
  <cp:revision>41</cp:revision>
  <dcterms:created xsi:type="dcterms:W3CDTF">2010-01-27T14:48:45Z</dcterms:created>
  <dcterms:modified xsi:type="dcterms:W3CDTF">2023-09-25T12:17:34Z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TC103626451049</vt:lpwstr>
  </property>
</Properties>
</file>