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74" r:id="rId8"/>
    <p:sldId id="270" r:id="rId9"/>
    <p:sldId id="272" r:id="rId10"/>
    <p:sldId id="261" r:id="rId11"/>
    <p:sldId id="273" r:id="rId12"/>
    <p:sldId id="267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777-C5AD-488A-8548-7E776DE48BE9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F420-E6F9-4386-88F0-8023796C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777-C5AD-488A-8548-7E776DE48BE9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F420-E6F9-4386-88F0-8023796C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777-C5AD-488A-8548-7E776DE48BE9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F420-E6F9-4386-88F0-8023796C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777-C5AD-488A-8548-7E776DE48BE9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F420-E6F9-4386-88F0-8023796C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777-C5AD-488A-8548-7E776DE48BE9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F420-E6F9-4386-88F0-8023796C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777-C5AD-488A-8548-7E776DE48BE9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F420-E6F9-4386-88F0-8023796C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777-C5AD-488A-8548-7E776DE48BE9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F420-E6F9-4386-88F0-8023796C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777-C5AD-488A-8548-7E776DE48BE9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F420-E6F9-4386-88F0-8023796C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777-C5AD-488A-8548-7E776DE48BE9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F420-E6F9-4386-88F0-8023796C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777-C5AD-488A-8548-7E776DE48BE9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F420-E6F9-4386-88F0-8023796C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777-C5AD-488A-8548-7E776DE48BE9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F420-E6F9-4386-88F0-8023796C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F4777-C5AD-488A-8548-7E776DE48BE9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F420-E6F9-4386-88F0-8023796C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hyperlink" Target="https://forms.gle/TZgtBE8YxRtEkb8T8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yarsch91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away.php?to=https%3A%2F%2Finvite.viber.com%2F%3Fg%3Dp5B2qY37s1GKY4lkjErDKe9tzXMgEgmv&amp;cc_key=" TargetMode="External"/><Relationship Id="rId11" Type="http://schemas.openxmlformats.org/officeDocument/2006/relationships/image" Target="../media/image12.gif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hyperlink" Target="https://school91.edu.yar.ru/" TargetMode="Externa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651" t="40437" r="26454" b="44860"/>
          <a:stretch>
            <a:fillRect/>
          </a:stretch>
        </p:blipFill>
        <p:spPr bwMode="auto">
          <a:xfrm>
            <a:off x="2771800" y="1844824"/>
            <a:ext cx="41044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41419"/>
              </p:ext>
            </p:extLst>
          </p:nvPr>
        </p:nvGraphicFramePr>
        <p:xfrm>
          <a:off x="1523206" y="1833226"/>
          <a:ext cx="6096000" cy="283464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831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rgbClr val="0000FF"/>
                          </a:solidFill>
                        </a:rPr>
                        <a:t>ШКОЛА</a:t>
                      </a:r>
                      <a:endParaRPr lang="ru-RU" dirty="0"/>
                    </a:p>
                    <a:p>
                      <a:pPr algn="ctr"/>
                      <a:r>
                        <a:rPr lang="ru-RU" sz="3600" dirty="0">
                          <a:solidFill>
                            <a:srgbClr val="0000FF"/>
                          </a:solidFill>
                        </a:rPr>
                        <a:t>БУДУЩЕГО </a:t>
                      </a:r>
                    </a:p>
                    <a:p>
                      <a:pPr algn="ctr"/>
                      <a:r>
                        <a:rPr lang="ru-RU" sz="3600" dirty="0">
                          <a:solidFill>
                            <a:srgbClr val="0000FF"/>
                          </a:solidFill>
                        </a:rPr>
                        <a:t>ПЕРВОКЛАССНИКА</a:t>
                      </a:r>
                      <a:endParaRPr lang="ru-RU" dirty="0"/>
                    </a:p>
                    <a:p>
                      <a:pPr algn="ctr"/>
                      <a:r>
                        <a:rPr lang="ru-RU" sz="3600" dirty="0">
                          <a:solidFill>
                            <a:srgbClr val="0000FF"/>
                          </a:solidFill>
                        </a:rPr>
                        <a:t>"Совёнок" </a:t>
                      </a:r>
                    </a:p>
                    <a:p>
                      <a:pPr algn="ctr"/>
                      <a:r>
                        <a:rPr lang="ru-RU" sz="3600" dirty="0">
                          <a:solidFill>
                            <a:srgbClr val="0000FF"/>
                          </a:solidFill>
                        </a:rPr>
                        <a:t>для детей 6-7лет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F1F1B2-9001-421C-98EE-63ED7EF2581F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10" t="23362" r="51737" b="33618"/>
          <a:stretch>
            <a:fillRect/>
          </a:stretch>
        </p:blipFill>
        <p:spPr bwMode="auto">
          <a:xfrm>
            <a:off x="2126198" y="1063997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185963"/>
              </p:ext>
            </p:extLst>
          </p:nvPr>
        </p:nvGraphicFramePr>
        <p:xfrm>
          <a:off x="179512" y="188640"/>
          <a:ext cx="8712968" cy="6389002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58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Школа будущих первоклассников</a:t>
                      </a:r>
                      <a:endParaRPr lang="ru-RU" sz="32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0000FF"/>
                          </a:solidFill>
                          <a:latin typeface="Times New Roman"/>
                        </a:rPr>
                        <a:t>«Совенок»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На каждое занятие необходимо иметь:</a:t>
                      </a:r>
                      <a:endParaRPr lang="ru-RU" sz="3200" dirty="0">
                        <a:solidFill>
                          <a:srgbClr val="0000FF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• </a:t>
                      </a:r>
                      <a:r>
                        <a:rPr lang="ru-RU" sz="3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Папка или портфель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3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Цветные карандаши (не менее 6 цветов)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• Простой карандаш (2 штуки</a:t>
                      </a: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</a:rPr>
                        <a:t>)</a:t>
                      </a:r>
                      <a:endParaRPr lang="ru-RU" sz="3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• </a:t>
                      </a: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</a:rPr>
                        <a:t>Ручка</a:t>
                      </a:r>
                      <a:endParaRPr lang="ru-RU" sz="3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• </a:t>
                      </a: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</a:rPr>
                        <a:t>Линейка</a:t>
                      </a:r>
                      <a:endParaRPr lang="ru-RU" sz="3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• </a:t>
                      </a: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</a:rPr>
                        <a:t>Тетрадь в обычную клетку</a:t>
                      </a:r>
                      <a:endParaRPr lang="ru-RU" sz="3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• </a:t>
                      </a:r>
                      <a:r>
                        <a:rPr lang="ru-RU" sz="32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</a:rPr>
                        <a:t>Бейджик</a:t>
                      </a: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</a:rPr>
                        <a:t> с именем ребенка, прикрепленным чуть ниже правого плеча</a:t>
                      </a:r>
                      <a:endParaRPr lang="ru-RU" sz="3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• </a:t>
                      </a: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</a:rPr>
                        <a:t>Сменная обувь</a:t>
                      </a:r>
                      <a:endParaRPr lang="ru-RU" sz="3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9161" marR="49161" marT="24581" marB="24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5" y="0"/>
            <a:ext cx="2808312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656" y="18864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Школа будущего первоклассника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</a:rPr>
              <a:t>«Совенок»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Как записаться: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458" name="AutoShape 2" descr="https://xn----7sb3aeojv5b4b2a.xn--p1ai/wp-content/uploads/2019/09/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0"/>
            <a:ext cx="3184803" cy="2204864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10" t="23362" r="51737" b="33618"/>
          <a:stretch>
            <a:fillRect/>
          </a:stretch>
        </p:blipFill>
        <p:spPr bwMode="auto">
          <a:xfrm>
            <a:off x="107505" y="2276873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3762BE-207C-45F1-A1B0-BD038992FD7F}"/>
              </a:ext>
            </a:extLst>
          </p:cNvPr>
          <p:cNvSpPr txBox="1"/>
          <p:nvPr/>
        </p:nvSpPr>
        <p:spPr>
          <a:xfrm>
            <a:off x="1464312" y="2276873"/>
            <a:ext cx="7679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Запись в «школу будущего первоклассника по ссылке: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05C9A2-BBF2-425A-976B-04B76891D0AD}"/>
              </a:ext>
            </a:extLst>
          </p:cNvPr>
          <p:cNvSpPr txBox="1"/>
          <p:nvPr/>
        </p:nvSpPr>
        <p:spPr>
          <a:xfrm>
            <a:off x="1728927" y="3175532"/>
            <a:ext cx="5109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https://forms.gle/TZgtBE8YxRtEkb8T8</a:t>
            </a:r>
            <a:r>
              <a:rPr lang="ru-RU" dirty="0"/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F38625-2CA3-457A-89E8-205460AA5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60" y="3203964"/>
            <a:ext cx="3321380" cy="332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5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656" y="188640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Школа будущего первоклассника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</a:rPr>
              <a:t>«Совенок»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Где искать информацию:</a:t>
            </a:r>
          </a:p>
        </p:txBody>
      </p:sp>
      <p:sp>
        <p:nvSpPr>
          <p:cNvPr id="19458" name="AutoShape 2" descr="https://xn----7sb3aeojv5b4b2a.xn--p1ai/wp-content/uploads/2019/09/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0"/>
            <a:ext cx="3184803" cy="22048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87624" y="2276872"/>
            <a:ext cx="2826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https://school91.edu.yar.ru/</a:t>
            </a:r>
            <a:endParaRPr lang="ru-RU" dirty="0"/>
          </a:p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10" t="23362" r="51737" b="33618"/>
          <a:stretch>
            <a:fillRect/>
          </a:stretch>
        </p:blipFill>
        <p:spPr bwMode="auto">
          <a:xfrm>
            <a:off x="107505" y="2276873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276684" y="4642009"/>
            <a:ext cx="4965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Присоединяйтесь к  группе в </a:t>
            </a:r>
            <a:r>
              <a:rPr lang="ru-RU" dirty="0" err="1"/>
              <a:t>Viber</a:t>
            </a:r>
            <a:r>
              <a:rPr lang="ru-RU" dirty="0"/>
              <a:t>: "ШБП</a:t>
            </a:r>
            <a:r>
              <a:rPr lang="en-US" dirty="0"/>
              <a:t> 6-7 </a:t>
            </a:r>
            <a:r>
              <a:rPr lang="ru-RU" dirty="0"/>
              <a:t>лет 2023-2024  </a:t>
            </a:r>
            <a:r>
              <a:rPr lang="en-US" dirty="0">
                <a:hlinkClick r:id="rId6"/>
              </a:rPr>
              <a:t>https://vk.com/away.php?to=https%3A%2F%2Finvite.viber.com%2F%3Fg%3Dp5B2qY37s1GKY4lkjErDKe9tzXMgEgmv&amp;cc_key=</a:t>
            </a:r>
            <a:r>
              <a:rPr lang="ru-RU" dirty="0"/>
              <a:t> </a:t>
            </a:r>
          </a:p>
        </p:txBody>
      </p:sp>
      <p:pic>
        <p:nvPicPr>
          <p:cNvPr id="23554" name="Picture 2" descr="https://logos-download.com/wp-content/uploads/2016/03/Viber_purple_icon_Logo_201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493" y="4913784"/>
            <a:ext cx="979698" cy="109122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516216" y="2204864"/>
            <a:ext cx="249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https://vk.com/yarsch91</a:t>
            </a:r>
            <a:endParaRPr lang="ru-RU" dirty="0"/>
          </a:p>
          <a:p>
            <a:endParaRPr lang="ru-RU" dirty="0"/>
          </a:p>
        </p:txBody>
      </p:sp>
      <p:pic>
        <p:nvPicPr>
          <p:cNvPr id="23556" name="Picture 4" descr="https://www.akm.ru/upload/iblock/f24/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2132856"/>
            <a:ext cx="1084654" cy="936104"/>
          </a:xfrm>
          <a:prstGeom prst="rect">
            <a:avLst/>
          </a:prstGeom>
          <a:noFill/>
        </p:spPr>
      </p:pic>
      <p:sp>
        <p:nvSpPr>
          <p:cNvPr id="20" name="Тройная стрелка влево/вправо/вверх 19"/>
          <p:cNvSpPr/>
          <p:nvPr/>
        </p:nvSpPr>
        <p:spPr>
          <a:xfrm rot="10800000">
            <a:off x="3995936" y="2348880"/>
            <a:ext cx="1368152" cy="1008112"/>
          </a:xfrm>
          <a:prstGeom prst="leftRightUpArrow">
            <a:avLst>
              <a:gd name="adj1" fmla="val 12790"/>
              <a:gd name="adj2" fmla="val 120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90E378-E267-4B3E-9FD2-9970B3F3E6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464" y="4957811"/>
            <a:ext cx="1866900" cy="1866900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E6AD09E8-B6DD-4A1E-AAA3-25589F06C2D1}"/>
              </a:ext>
            </a:extLst>
          </p:cNvPr>
          <p:cNvSpPr/>
          <p:nvPr/>
        </p:nvSpPr>
        <p:spPr>
          <a:xfrm>
            <a:off x="5866045" y="4949738"/>
            <a:ext cx="720080" cy="280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F3628A8-FAF1-459E-AF6C-B5B294E2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34" y="265476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B3DB000-2DDB-4BFE-8BBC-EDA6F632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84" y="2629541"/>
            <a:ext cx="1481597" cy="148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5" y="0"/>
            <a:ext cx="2808312" cy="1944216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A66069-B1A3-4EA4-8CFA-177BA2EF7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98441"/>
            <a:ext cx="6773243" cy="1347333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395EE4B-A535-4069-B683-10D86AA71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33431"/>
              </p:ext>
            </p:extLst>
          </p:nvPr>
        </p:nvGraphicFramePr>
        <p:xfrm>
          <a:off x="215516" y="1697539"/>
          <a:ext cx="8712968" cy="3462922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835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</a:t>
                      </a:r>
                    </a:p>
                    <a:p>
                      <a:pPr algn="ctr"/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Обучение в школе будущего первоклассника </a:t>
                      </a:r>
                    </a:p>
                    <a:p>
                      <a:pPr algn="ctr"/>
                      <a:r>
                        <a:rPr lang="ru-RU" sz="4800" b="1" dirty="0">
                          <a:solidFill>
                            <a:srgbClr val="C00000"/>
                          </a:solidFill>
                          <a:latin typeface="Times New Roman"/>
                        </a:rPr>
                        <a:t>не дает права льготного поступления в школу        </a:t>
                      </a:r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49161" marR="49161" marT="24581" marB="24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830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AutoShape 2" descr="https://coolsen.ru/wp-content/uploads/2021/06/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s://xn----8sbckhmv1av0a2n.xn--p1ai/wp-content/uploads/2020/09/T%D0%93%C2%A6%C2%A6-T%D0%97%C2%A6-T%D0%9B%C2%A6%C2%A6-%C2%A6%C2%A6%C2%A6-%C2%A6T%D0%90-%C2%A6%D0%AB%C2%A6-T%D0%92%C2%A6%C2%A6%C2%A6%C2%AC%C2%A6-%C2%A6-1-19-sca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5" y="0"/>
            <a:ext cx="2808312" cy="194421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10" t="23362" r="51737" b="33618"/>
          <a:stretch>
            <a:fillRect/>
          </a:stretch>
        </p:blipFill>
        <p:spPr bwMode="auto">
          <a:xfrm>
            <a:off x="6588224" y="188640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«Быть готовым к школе – </a:t>
            </a:r>
          </a:p>
          <a:p>
            <a:r>
              <a:rPr lang="ru-RU" sz="3600" b="1" dirty="0">
                <a:solidFill>
                  <a:srgbClr val="0000FF"/>
                </a:solidFill>
              </a:rPr>
              <a:t>не значит уметь читать, писать и считать.</a:t>
            </a:r>
          </a:p>
          <a:p>
            <a:r>
              <a:rPr lang="ru-RU" sz="3600" b="1" dirty="0">
                <a:solidFill>
                  <a:srgbClr val="0000FF"/>
                </a:solidFill>
              </a:rPr>
              <a:t>Быть готовым к школе – значит быть готовым всему этому научиться». </a:t>
            </a:r>
          </a:p>
          <a:p>
            <a:pPr algn="r"/>
            <a:r>
              <a:rPr lang="ru-RU" sz="3600" b="1" dirty="0">
                <a:solidFill>
                  <a:srgbClr val="0000FF"/>
                </a:solidFill>
              </a:rPr>
              <a:t> </a:t>
            </a:r>
            <a:r>
              <a:rPr lang="ru-RU" sz="3600" b="1" dirty="0" err="1">
                <a:solidFill>
                  <a:srgbClr val="0000FF"/>
                </a:solidFill>
              </a:rPr>
              <a:t>Венгер</a:t>
            </a:r>
            <a:r>
              <a:rPr lang="ru-RU" sz="3600" b="1" dirty="0">
                <a:solidFill>
                  <a:srgbClr val="0000FF"/>
                </a:solidFill>
              </a:rPr>
              <a:t> Л.А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539011"/>
            <a:ext cx="3024336" cy="297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3688" y="188640"/>
            <a:ext cx="7380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Школа будущего первоклассника «Совенок»</a:t>
            </a:r>
          </a:p>
        </p:txBody>
      </p:sp>
      <p:sp>
        <p:nvSpPr>
          <p:cNvPr id="19458" name="AutoShape 2" descr="https://xn----7sb3aeojv5b4b2a.xn--p1ai/wp-content/uploads/2019/09/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0"/>
            <a:ext cx="3536392" cy="244827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032" y="980728"/>
          <a:ext cx="8461448" cy="5144120"/>
        </p:xfrm>
        <a:graphic>
          <a:graphicData uri="http://schemas.openxmlformats.org/drawingml/2006/table">
            <a:tbl>
              <a:tblPr/>
              <a:tblGrid>
                <a:gridCol w="846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412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FF"/>
                          </a:solidFill>
                          <a:latin typeface="Times New Roman,serif"/>
                        </a:rPr>
                        <a:t>                  Цель:</a:t>
                      </a:r>
                      <a:endParaRPr lang="ru-RU" sz="2800" dirty="0">
                        <a:solidFill>
                          <a:srgbClr val="0000FF"/>
                        </a:solidFill>
                      </a:endParaRPr>
                    </a:p>
                    <a:p>
                      <a:pPr algn="just"/>
                      <a:r>
                        <a:rPr lang="ru-RU" sz="2800" dirty="0">
                          <a:solidFill>
                            <a:srgbClr val="0000FF"/>
                          </a:solidFill>
                          <a:latin typeface="Times New Roman,serif"/>
                        </a:rPr>
                        <a:t>Обеспечить формирование готовности к обучению в начальной школе у будущего школьника, развитие тех интеллектуальных качеств, творческих способностей и свойств личности, которые обеспечивают успешность адаптации первоклассника, достижения в учебе и положительное отношение к школе.</a:t>
                      </a:r>
                      <a:endParaRPr lang="ru-RU" sz="2800" dirty="0">
                        <a:solidFill>
                          <a:srgbClr val="0000FF"/>
                        </a:solidFill>
                      </a:endParaRPr>
                    </a:p>
                  </a:txBody>
                  <a:tcPr marL="24047" marR="24047" marT="12024" marB="12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3688" y="188640"/>
            <a:ext cx="7380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Школа будущего первоклассника «Совенок»</a:t>
            </a:r>
          </a:p>
        </p:txBody>
      </p:sp>
      <p:sp>
        <p:nvSpPr>
          <p:cNvPr id="19458" name="AutoShape 2" descr="https://xn----7sb3aeojv5b4b2a.xn--p1ai/wp-content/uploads/2019/09/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6" y="0"/>
            <a:ext cx="3184803" cy="2204864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20667"/>
              </p:ext>
            </p:extLst>
          </p:nvPr>
        </p:nvGraphicFramePr>
        <p:xfrm>
          <a:off x="179512" y="404664"/>
          <a:ext cx="8964488" cy="6624736"/>
        </p:xfrm>
        <a:graphic>
          <a:graphicData uri="http://schemas.openxmlformats.org/drawingml/2006/table">
            <a:tbl>
              <a:tblPr/>
              <a:tblGrid>
                <a:gridCol w="896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4736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ru-RU" sz="3600" b="1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  </a:t>
                      </a:r>
                    </a:p>
                    <a:p>
                      <a:pPr>
                        <a:buFont typeface="Arial"/>
                        <a:buNone/>
                      </a:pPr>
                      <a:r>
                        <a:rPr lang="ru-RU" sz="3600" b="1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    Направления работы: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Знакомство с окружающим миром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Математика (Раз ступенька, два ступенька)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Подготовка к обучению грамоте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Развитие мелкой моторики руки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</a:rPr>
                        <a:t>Робототехника (по выбору)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rgbClr val="12B2EB"/>
                        </a:solidFill>
                        <a:latin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1600" b="1" dirty="0">
                          <a:solidFill>
                            <a:srgbClr val="D85C00"/>
                          </a:solidFill>
                          <a:latin typeface="Times New Roman"/>
                        </a:rPr>
                        <a:t>                                                             </a:t>
                      </a:r>
                      <a:endParaRPr lang="ru-RU" sz="900" dirty="0"/>
                    </a:p>
                  </a:txBody>
                  <a:tcPr marL="47256" marR="47256" marT="23628" marB="236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3688" y="188640"/>
            <a:ext cx="7380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Школа будущего первоклассника «Совенок»</a:t>
            </a:r>
          </a:p>
        </p:txBody>
      </p:sp>
      <p:sp>
        <p:nvSpPr>
          <p:cNvPr id="19458" name="AutoShape 2" descr="https://xn----7sb3aeojv5b4b2a.xn--p1ai/wp-content/uploads/2019/09/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6" y="0"/>
            <a:ext cx="3184803" cy="22048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2204864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Октябрь  7,14,21,28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Ноябрь    11,18,25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Декабрь  2,9,16,23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Январь    13,20,27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Февраль  3,10,17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Март        2,16,23,30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Апрель    6,13,20,27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Итого: 25 суббот по 4 занятия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1556792"/>
            <a:ext cx="3727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latin typeface="Times New Roman"/>
              </a:rPr>
              <a:t>Режим работы: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3688" y="188640"/>
            <a:ext cx="7380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Школа будущего первоклассника «Совенок»</a:t>
            </a:r>
          </a:p>
        </p:txBody>
      </p:sp>
      <p:sp>
        <p:nvSpPr>
          <p:cNvPr id="19458" name="AutoShape 2" descr="https://xn----7sb3aeojv5b4b2a.xn--p1ai/wp-content/uploads/2019/09/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6" y="0"/>
            <a:ext cx="3184803" cy="22048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27784" y="1556792"/>
            <a:ext cx="3727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latin typeface="Times New Roman"/>
              </a:rPr>
              <a:t>Режим работы: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132856"/>
            <a:ext cx="8892480" cy="4545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/>
              </a:rPr>
              <a:t>1 занятие </a:t>
            </a:r>
            <a:r>
              <a:rPr lang="ru-RU" sz="4000" b="1" dirty="0">
                <a:solidFill>
                  <a:srgbClr val="C00000"/>
                </a:solidFill>
                <a:latin typeface="Times New Roman"/>
              </a:rPr>
              <a:t>08:00</a:t>
            </a:r>
            <a:r>
              <a:rPr lang="ru-RU" sz="4000" b="1" dirty="0">
                <a:solidFill>
                  <a:srgbClr val="7030A0"/>
                </a:solidFill>
                <a:latin typeface="Times New Roman"/>
              </a:rPr>
              <a:t> - 08:30</a:t>
            </a:r>
            <a:endParaRPr lang="ru-RU" sz="4000" dirty="0">
              <a:solidFill>
                <a:srgbClr val="7030A0"/>
              </a:solidFill>
            </a:endParaRPr>
          </a:p>
          <a:p>
            <a:r>
              <a:rPr lang="ru-RU" sz="4000" b="1" dirty="0">
                <a:solidFill>
                  <a:srgbClr val="568D11"/>
                </a:solidFill>
                <a:latin typeface="Times New Roman"/>
              </a:rPr>
              <a:t>перемена 08:30 - 08:40</a:t>
            </a:r>
            <a:endParaRPr lang="ru-RU" sz="4000" dirty="0"/>
          </a:p>
          <a:p>
            <a:r>
              <a:rPr lang="ru-RU" sz="4000" b="1" dirty="0">
                <a:solidFill>
                  <a:srgbClr val="7030A0"/>
                </a:solidFill>
                <a:latin typeface="Times New Roman"/>
              </a:rPr>
              <a:t>2 занятие 08:40 - 09:10 </a:t>
            </a:r>
          </a:p>
          <a:p>
            <a:r>
              <a:rPr lang="ru-RU" sz="4000" b="1" dirty="0">
                <a:solidFill>
                  <a:srgbClr val="568D11"/>
                </a:solidFill>
                <a:latin typeface="Times New Roman"/>
              </a:rPr>
              <a:t>перемена 09:10 – 09:20</a:t>
            </a:r>
          </a:p>
          <a:p>
            <a:r>
              <a:rPr lang="ru-RU" sz="4000" b="1" dirty="0">
                <a:solidFill>
                  <a:srgbClr val="7030A0"/>
                </a:solidFill>
                <a:latin typeface="Times New Roman"/>
              </a:rPr>
              <a:t>3 занятие 09:20 – 09:50</a:t>
            </a:r>
          </a:p>
          <a:p>
            <a:r>
              <a:rPr lang="ru-RU" sz="4000" b="1" dirty="0">
                <a:solidFill>
                  <a:srgbClr val="568D11"/>
                </a:solidFill>
                <a:latin typeface="Times New Roman"/>
              </a:rPr>
              <a:t>перемена 09:50 – 10:00</a:t>
            </a:r>
          </a:p>
          <a:p>
            <a:r>
              <a:rPr lang="ru-RU" sz="4000" b="1" dirty="0">
                <a:solidFill>
                  <a:srgbClr val="7030A0"/>
                </a:solidFill>
                <a:latin typeface="Times New Roman"/>
              </a:rPr>
              <a:t>4 занятие 10:00 – </a:t>
            </a:r>
            <a:r>
              <a:rPr lang="ru-RU" sz="4000" b="1" dirty="0">
                <a:solidFill>
                  <a:srgbClr val="C00000"/>
                </a:solidFill>
                <a:latin typeface="Times New Roman"/>
              </a:rPr>
              <a:t>10:30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3688" y="188640"/>
            <a:ext cx="7380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Школа будущего первоклассника «Совенок»</a:t>
            </a:r>
          </a:p>
        </p:txBody>
      </p:sp>
      <p:sp>
        <p:nvSpPr>
          <p:cNvPr id="19458" name="AutoShape 2" descr="https://xn----7sb3aeojv5b4b2a.xn--p1ai/wp-content/uploads/2019/09/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6" y="0"/>
            <a:ext cx="3184803" cy="22048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23728" y="1556792"/>
            <a:ext cx="54604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latin typeface="Times New Roman"/>
              </a:rPr>
              <a:t>РОБОТОТЕХНИКА</a:t>
            </a:r>
          </a:p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latin typeface="Times New Roman"/>
              </a:rPr>
              <a:t>Режим работы: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2930392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568D11"/>
                </a:solidFill>
                <a:latin typeface="Times New Roman"/>
              </a:rPr>
              <a:t>перемена 10:30 – 10:40</a:t>
            </a:r>
          </a:p>
          <a:p>
            <a:r>
              <a:rPr lang="ru-RU" sz="4000" b="1" dirty="0">
                <a:solidFill>
                  <a:srgbClr val="7030A0"/>
                </a:solidFill>
                <a:latin typeface="Times New Roman"/>
              </a:rPr>
              <a:t>4 занятие 10:40 – </a:t>
            </a:r>
            <a:r>
              <a:rPr lang="ru-RU" sz="4000" b="1" dirty="0">
                <a:solidFill>
                  <a:srgbClr val="C00000"/>
                </a:solidFill>
                <a:latin typeface="Times New Roman"/>
              </a:rPr>
              <a:t>11:10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116202"/>
            <a:ext cx="2808312" cy="1944216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F60B92-B2DB-42B6-814E-F635AB52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16202"/>
            <a:ext cx="6773243" cy="1347333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1D9B60C-7EFC-4F1C-81CC-DC86F9064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91598"/>
              </p:ext>
            </p:extLst>
          </p:nvPr>
        </p:nvGraphicFramePr>
        <p:xfrm>
          <a:off x="215516" y="0"/>
          <a:ext cx="8712968" cy="6741798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179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</a:rPr>
                        <a:t>Стоимость:</a:t>
                      </a:r>
                    </a:p>
                    <a:p>
                      <a:pPr algn="l"/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1 занятие                </a:t>
                      </a:r>
                      <a:r>
                        <a:rPr lang="ru-RU" sz="4800" b="1" dirty="0">
                          <a:solidFill>
                            <a:srgbClr val="7030A0"/>
                          </a:solidFill>
                          <a:latin typeface="Times New Roman"/>
                        </a:rPr>
                        <a:t>200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 рублей</a:t>
                      </a:r>
                    </a:p>
                    <a:p>
                      <a:pPr algn="ctr"/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1 день (4 занятия) </a:t>
                      </a:r>
                      <a:r>
                        <a:rPr lang="ru-RU" sz="4800" b="1" dirty="0">
                          <a:solidFill>
                            <a:srgbClr val="7030A0"/>
                          </a:solidFill>
                          <a:latin typeface="Times New Roman"/>
                        </a:rPr>
                        <a:t>800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 рублей</a:t>
                      </a:r>
                    </a:p>
                    <a:p>
                      <a:pPr algn="l"/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  1 месяц (4 дня)      </a:t>
                      </a:r>
                      <a:r>
                        <a:rPr lang="ru-RU" sz="4800" b="1" dirty="0">
                          <a:solidFill>
                            <a:srgbClr val="7030A0"/>
                          </a:solidFill>
                          <a:latin typeface="Times New Roman"/>
                        </a:rPr>
                        <a:t>3200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 рублей</a:t>
                      </a:r>
                    </a:p>
                    <a:p>
                      <a:pPr algn="l"/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  1 месяц (3 дня)      </a:t>
                      </a:r>
                      <a:r>
                        <a:rPr lang="ru-RU" sz="4800" b="1" dirty="0">
                          <a:solidFill>
                            <a:srgbClr val="7030A0"/>
                          </a:solidFill>
                          <a:latin typeface="Times New Roman"/>
                        </a:rPr>
                        <a:t>2400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 рублей</a:t>
                      </a:r>
                    </a:p>
                  </a:txBody>
                  <a:tcPr marL="49161" marR="49161" marT="24581" marB="24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3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0-11/1606686185_3-p-kholodnii-fon-dlya-prezenta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116202"/>
            <a:ext cx="2808312" cy="1944216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F60B92-B2DB-42B6-814E-F635AB52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16202"/>
            <a:ext cx="6773243" cy="1347333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1D9B60C-7EFC-4F1C-81CC-DC86F9064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94395"/>
              </p:ext>
            </p:extLst>
          </p:nvPr>
        </p:nvGraphicFramePr>
        <p:xfrm>
          <a:off x="215516" y="0"/>
          <a:ext cx="8712968" cy="6741798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1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>
                          <a:solidFill>
                            <a:srgbClr val="7030A0"/>
                          </a:solidFill>
                          <a:latin typeface="Times New Roman"/>
                        </a:rPr>
                        <a:t>Робототехника</a:t>
                      </a:r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</a:rPr>
                        <a:t>Стоимость:</a:t>
                      </a:r>
                    </a:p>
                    <a:p>
                      <a:pPr algn="ctr"/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1 занятие                </a:t>
                      </a:r>
                      <a:r>
                        <a:rPr lang="ru-RU" sz="4800" b="1" dirty="0">
                          <a:solidFill>
                            <a:srgbClr val="7030A0"/>
                          </a:solidFill>
                          <a:latin typeface="Times New Roman"/>
                        </a:rPr>
                        <a:t>200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 рублей</a:t>
                      </a:r>
                    </a:p>
                    <a:p>
                      <a:pPr algn="ctr"/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1 день (1 занятия) </a:t>
                      </a:r>
                      <a:r>
                        <a:rPr lang="ru-RU" sz="4800" b="1" dirty="0">
                          <a:solidFill>
                            <a:srgbClr val="7030A0"/>
                          </a:solidFill>
                          <a:latin typeface="Times New Roman"/>
                        </a:rPr>
                        <a:t>200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 рублей</a:t>
                      </a:r>
                    </a:p>
                    <a:p>
                      <a:pPr algn="l"/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  1 месяц (4 дня)      </a:t>
                      </a:r>
                      <a:r>
                        <a:rPr lang="ru-RU" sz="4800" b="1" dirty="0">
                          <a:solidFill>
                            <a:srgbClr val="7030A0"/>
                          </a:solidFill>
                          <a:latin typeface="Times New Roman"/>
                        </a:rPr>
                        <a:t>800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 рублей</a:t>
                      </a:r>
                    </a:p>
                    <a:p>
                      <a:pPr algn="l"/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  1 месяц (3 дня)      </a:t>
                      </a:r>
                      <a:r>
                        <a:rPr lang="ru-RU" sz="4800" b="1" dirty="0">
                          <a:solidFill>
                            <a:srgbClr val="7030A0"/>
                          </a:solidFill>
                          <a:latin typeface="Times New Roman"/>
                        </a:rPr>
                        <a:t>600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 рублей</a:t>
                      </a:r>
                    </a:p>
                  </a:txBody>
                  <a:tcPr marL="49161" marR="49161" marT="24581" marB="24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146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447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Times New Roman,serif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СТАРИЧОК</dc:creator>
  <cp:lastModifiedBy>Юлия Юлия</cp:lastModifiedBy>
  <cp:revision>14</cp:revision>
  <dcterms:created xsi:type="dcterms:W3CDTF">2022-09-26T16:13:25Z</dcterms:created>
  <dcterms:modified xsi:type="dcterms:W3CDTF">2023-09-26T06:26:38Z</dcterms:modified>
</cp:coreProperties>
</file>